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hXvVLPdSuuZSTe/OsDdd8raTL9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A08A3B3-789F-411B-8E00-0517E0325C5A}">
  <a:tblStyle styleId="{5A08A3B3-789F-411B-8E00-0517E0325C5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cbf1bb16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13cbf1bb1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312c10fd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13312c10fd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42c60a3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1342c60a3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431b29bb5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1431b29bb5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3d9b9acf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13d9b9acf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40614b05d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140614b05d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Intersection Over Union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cc21d07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13cc21d07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31b29bb5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1431b29bb5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Intersection over union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b5b2b1b6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13b5b2b1b6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1" name="Google Shape;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aatc.tw/products.php?lang=en&amp;id=635" TargetMode="External"/><Relationship Id="rId4" Type="http://schemas.openxmlformats.org/officeDocument/2006/relationships/hyperlink" Target="https://ieeexplore.ieee.org/document/710815" TargetMode="External"/><Relationship Id="rId5" Type="http://schemas.openxmlformats.org/officeDocument/2006/relationships/hyperlink" Target="https://ieeexplore.ieee.org/abstract/document/5255266" TargetMode="External"/><Relationship Id="rId6" Type="http://schemas.openxmlformats.org/officeDocument/2006/relationships/hyperlink" Target="https://wiki.dfrobot.com/DIGITAL_IR_Transmitter_Module__SKU_DFR0095_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>
                <a:highlight>
                  <a:schemeClr val="lt1"/>
                </a:highlight>
              </a:rPr>
              <a:t>Final</a:t>
            </a:r>
            <a:r>
              <a:rPr b="1" lang="en">
                <a:highlight>
                  <a:schemeClr val="lt1"/>
                </a:highlight>
              </a:rPr>
              <a:t> Presentation</a:t>
            </a:r>
            <a:endParaRPr b="1">
              <a:highlight>
                <a:schemeClr val="lt1"/>
              </a:highlight>
            </a:endParaRPr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lang="en"/>
              <a:t>Group 1: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lang="en"/>
              <a:t> Jibin Mathews Maritza Torres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cbf1bb162_0_9"/>
          <p:cNvSpPr txBox="1"/>
          <p:nvPr>
            <p:ph type="title"/>
          </p:nvPr>
        </p:nvSpPr>
        <p:spPr>
          <a:xfrm>
            <a:off x="311700" y="1351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Buzzer Code</a:t>
            </a:r>
            <a:endParaRPr/>
          </a:p>
        </p:txBody>
      </p:sp>
      <p:sp>
        <p:nvSpPr>
          <p:cNvPr id="117" name="Google Shape;117;g13cbf1bb162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g13cbf1bb162_0_9"/>
          <p:cNvSpPr txBox="1"/>
          <p:nvPr/>
        </p:nvSpPr>
        <p:spPr>
          <a:xfrm>
            <a:off x="5568575" y="37094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13cbf1bb162_0_9"/>
          <p:cNvSpPr txBox="1"/>
          <p:nvPr/>
        </p:nvSpPr>
        <p:spPr>
          <a:xfrm>
            <a:off x="5720975" y="38618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g13cbf1bb162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25" y="803788"/>
            <a:ext cx="3800681" cy="413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>
            <p:ph type="title"/>
          </p:nvPr>
        </p:nvSpPr>
        <p:spPr>
          <a:xfrm>
            <a:off x="311700" y="31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Budget</a:t>
            </a:r>
            <a:endParaRPr/>
          </a:p>
        </p:txBody>
      </p:sp>
      <p:sp>
        <p:nvSpPr>
          <p:cNvPr id="126" name="Google Shape;1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27" name="Google Shape;127;p6"/>
          <p:cNvGraphicFramePr/>
          <p:nvPr/>
        </p:nvGraphicFramePr>
        <p:xfrm>
          <a:off x="76625" y="891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{5A08A3B3-789F-411B-8E00-0517E0325C5A}</a:tableStyleId>
              </a:tblPr>
              <a:tblGrid>
                <a:gridCol w="2600325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Budget Lab 2 Project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Cost: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Total Spent: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0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Raspberry Pi 4 Model B</a:t>
                      </a:r>
                      <a:endParaRPr b="1"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$129.99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$0.00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Material Costs</a:t>
                      </a:r>
                      <a:endParaRPr b="1"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Cost: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Total Spent: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IR Receiver Module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$7.40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$7.40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$270.84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$125.85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2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Misc. (LED, Resistors, Jumper wires)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$10.00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$10.00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3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Onn. Webcam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$27.00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$27.00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Totals</a:t>
                      </a:r>
                      <a:endParaRPr b="1"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Total Cost: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Actual Cost: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4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Elegoo Uno R3 (arduino)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$16.99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$16.99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$270.84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$125.85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5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Buzzer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$1.04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$1.04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6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USB Type B - A cable connector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$29.99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$29.99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7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Breadboards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$9.99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$9.99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8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/>
                        <a:t>Track Elements</a:t>
                      </a:r>
                      <a:endParaRPr b="1"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9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Whiteboard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$13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$13.00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0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Metallic Tape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$10.00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1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Wood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$15.00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$15.00</a:t>
                      </a:r>
                      <a:endParaRPr sz="10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2:6"/>
                      </a:ext>
                    </a:extLst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0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1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2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3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4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5"/>
                      </a:ext>
                    </a:extLs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extLst>
                      <a:ext uri="http://customooxmlschemas.google.com/">
                        <go:slidesCustomData xmlns:go="http://customooxmlschemas.google.com/" cellId="127:13:6"/>
                      </a:ext>
                    </a:extLs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312c10fd2_1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3" name="Google Shape;133;g13312c10fd2_1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https://www.aatc.tw/products.php?lang=en&amp;id=635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Nayar, S. K. (2021, March 1). </a:t>
            </a:r>
            <a:r>
              <a:rPr i="1" lang="en" sz="1100">
                <a:solidFill>
                  <a:schemeClr val="dk1"/>
                </a:solidFill>
              </a:rPr>
              <a:t>Template matching by Correlation | Image processing I</a:t>
            </a:r>
            <a:r>
              <a:rPr lang="en" sz="1100">
                <a:solidFill>
                  <a:schemeClr val="dk1"/>
                </a:solidFill>
              </a:rPr>
              <a:t>. YouTube. Retrieved July 12, 2022, from https://www.youtube.com/watch?v=1_hwFc8PXVE&amp;ab_channel=FirstPrinciplesofComputerVision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Tomasi, C., &amp; Manduchi, R. (n.d.). </a:t>
            </a:r>
            <a:r>
              <a:rPr i="1" lang="en" sz="1100">
                <a:solidFill>
                  <a:schemeClr val="dk1"/>
                </a:solidFill>
              </a:rPr>
              <a:t>Bilateral filtering for gray and color images</a:t>
            </a:r>
            <a:r>
              <a:rPr lang="en" sz="1100">
                <a:solidFill>
                  <a:schemeClr val="dk1"/>
                </a:solidFill>
              </a:rPr>
              <a:t>. IEEE Xplore. Retrieved July 12, 2022, from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https://ieeexplore.ieee.org/document/710815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Wilhelm, M., Nutter, B., Long, R., &amp; Antani, S. (n.d.). </a:t>
            </a:r>
            <a:r>
              <a:rPr i="1" lang="en" sz="1100">
                <a:solidFill>
                  <a:schemeClr val="dk1"/>
                </a:solidFill>
              </a:rPr>
              <a:t>Linear Array image analysis for automated detection of human papillomavirus</a:t>
            </a:r>
            <a:r>
              <a:rPr lang="en" sz="1100">
                <a:solidFill>
                  <a:schemeClr val="dk1"/>
                </a:solidFill>
              </a:rPr>
              <a:t>. IEEE Xplore. Retrieved July 12, 2022, from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https://ieeexplore.ieee.org/abstract/document/5255266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https://wiki.dfrobot.com/DIGITAL_IR_Transmitter_Module__SKU_DFR0095_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S. K, “Non-maximum suppression (NMS),” </a:t>
            </a:r>
            <a:r>
              <a:rPr i="1" lang="en" sz="1100">
                <a:solidFill>
                  <a:schemeClr val="dk1"/>
                </a:solidFill>
              </a:rPr>
              <a:t>Medium</a:t>
            </a:r>
            <a:r>
              <a:rPr lang="en" sz="1100">
                <a:solidFill>
                  <a:schemeClr val="dk1"/>
                </a:solidFill>
              </a:rPr>
              <a:t>, 30-Apr-2021. [Online]. Available: https://towardsdatascience.com/non-maximum-suppression-nms-93ce178e177c. [Accessed: 02-Aug-2022].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4" name="Google Shape;134;g13312c10fd2_1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140" name="Google Shape;140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5000"/>
              <a:t>?</a:t>
            </a:r>
            <a:endParaRPr sz="15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41" name="Google Shape;1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61" name="Google Shape;61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Make a course for the Lab 1 Group that is heavy on sensing and signaling.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Rover must complete the course in 60 seconds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Track Position of Rover and Determine speed required to finish on time</a:t>
            </a:r>
            <a:endParaRPr/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Course communication for various actions 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IR and Sound</a:t>
            </a:r>
            <a:endParaRPr/>
          </a:p>
        </p:txBody>
      </p:sp>
      <p:sp>
        <p:nvSpPr>
          <p:cNvPr id="62" name="Google Shape;6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42c60a30f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Track Elements</a:t>
            </a:r>
            <a:endParaRPr/>
          </a:p>
        </p:txBody>
      </p:sp>
      <p:sp>
        <p:nvSpPr>
          <p:cNvPr id="68" name="Google Shape;68;g1342c60a30f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Metallic Strip as path for rover to follow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IR Sensor and Sound Communication to Decode/ Encode Information with Rover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Track Rovers location </a:t>
            </a:r>
            <a:endParaRPr/>
          </a:p>
        </p:txBody>
      </p:sp>
      <p:sp>
        <p:nvSpPr>
          <p:cNvPr id="69" name="Google Shape;69;g1342c60a30f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431b29bb59_0_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Measuring Dots</a:t>
            </a:r>
            <a:endParaRPr/>
          </a:p>
        </p:txBody>
      </p:sp>
      <p:sp>
        <p:nvSpPr>
          <p:cNvPr id="75" name="Google Shape;75;g1431b29bb59_0_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g1431b29bb59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63" y="1017725"/>
            <a:ext cx="805907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d9b9acfcf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Final Track with Arm</a:t>
            </a:r>
            <a:endParaRPr/>
          </a:p>
        </p:txBody>
      </p:sp>
      <p:sp>
        <p:nvSpPr>
          <p:cNvPr id="82" name="Google Shape;82;g13d9b9acfcf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g13d9b9acfc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63" y="1017725"/>
            <a:ext cx="805907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0614b05d2_0_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Tracking </a:t>
            </a:r>
            <a:endParaRPr/>
          </a:p>
        </p:txBody>
      </p:sp>
      <p:sp>
        <p:nvSpPr>
          <p:cNvPr id="89" name="Google Shape;89;g140614b05d2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g140614b05d2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363" y="1017725"/>
            <a:ext cx="7131261" cy="403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cc21d07ac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Template Matching </a:t>
            </a:r>
            <a:endParaRPr/>
          </a:p>
        </p:txBody>
      </p:sp>
      <p:sp>
        <p:nvSpPr>
          <p:cNvPr id="96" name="Google Shape;96;g13cc21d07ac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g13cc21d07a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025" y="1017725"/>
            <a:ext cx="5559956" cy="40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31b29bb59_0_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Applying Non Maximum Suppression</a:t>
            </a:r>
            <a:r>
              <a:rPr lang="en"/>
              <a:t> </a:t>
            </a:r>
            <a:endParaRPr/>
          </a:p>
        </p:txBody>
      </p:sp>
      <p:sp>
        <p:nvSpPr>
          <p:cNvPr id="103" name="Google Shape;103;g1431b29bb59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g1431b29bb59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813" y="1017725"/>
            <a:ext cx="526038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b5b2b1b65_0_11"/>
          <p:cNvSpPr txBox="1"/>
          <p:nvPr>
            <p:ph type="title"/>
          </p:nvPr>
        </p:nvSpPr>
        <p:spPr>
          <a:xfrm>
            <a:off x="311700" y="1227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Snippet of Code for IR Sensor using Arduino IDE</a:t>
            </a:r>
            <a:endParaRPr/>
          </a:p>
        </p:txBody>
      </p:sp>
      <p:sp>
        <p:nvSpPr>
          <p:cNvPr id="110" name="Google Shape;110;g13b5b2b1b65_0_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g13b5b2b1b65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7875"/>
            <a:ext cx="8105619" cy="3662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